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58" r:id="rId1"/>
  </p:sldMasterIdLst>
  <p:notesMasterIdLst>
    <p:notesMasterId r:id="rId12"/>
  </p:notesMasterIdLst>
  <p:sldIdLst>
    <p:sldId id="256" r:id="rId2"/>
    <p:sldId id="260" r:id="rId3"/>
    <p:sldId id="267" r:id="rId4"/>
    <p:sldId id="257" r:id="rId5"/>
    <p:sldId id="261" r:id="rId6"/>
    <p:sldId id="262" r:id="rId7"/>
    <p:sldId id="263" r:id="rId8"/>
    <p:sldId id="265" r:id="rId9"/>
    <p:sldId id="266" r:id="rId10"/>
    <p:sldId id="258" r:id="rId11"/>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4"/>
    <p:restoredTop sz="93875" autoAdjust="0"/>
  </p:normalViewPr>
  <p:slideViewPr>
    <p:cSldViewPr snapToGrid="0" snapToObjects="1">
      <p:cViewPr varScale="1">
        <p:scale>
          <a:sx n="116" d="100"/>
          <a:sy n="116" d="100"/>
        </p:scale>
        <p:origin x="880"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3D24B-FFFB-D445-9911-39FF6E064BB7}" type="datetimeFigureOut">
              <a:rPr lang="de-DE" smtClean="0"/>
              <a:t>16.05.19</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de-DE"/>
              <a:t>Mastertextformat bearbeiten
Zweite Ebene
Dritte Ebene
Vierte Ebene
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F61956-3D72-ED4F-BEC7-4EC508DD5460}" type="slidenum">
              <a:rPr lang="de-DE" smtClean="0"/>
              <a:t>‹Nr.›</a:t>
            </a:fld>
            <a:endParaRPr lang="de-DE"/>
          </a:p>
        </p:txBody>
      </p:sp>
    </p:spTree>
    <p:extLst>
      <p:ext uri="{BB962C8B-B14F-4D97-AF65-F5344CB8AC3E}">
        <p14:creationId xmlns:p14="http://schemas.microsoft.com/office/powerpoint/2010/main" val="1806534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Rahel </a:t>
            </a:r>
            <a:r>
              <a:rPr lang="de-DE" dirty="0" err="1"/>
              <a:t>to</a:t>
            </a:r>
            <a:r>
              <a:rPr lang="de-DE" dirty="0"/>
              <a:t> </a:t>
            </a:r>
            <a:r>
              <a:rPr lang="de-DE" dirty="0" err="1"/>
              <a:t>shortly</a:t>
            </a:r>
            <a:r>
              <a:rPr lang="de-DE" dirty="0"/>
              <a:t> </a:t>
            </a:r>
            <a:r>
              <a:rPr lang="de-DE" dirty="0" err="1"/>
              <a:t>introduce</a:t>
            </a:r>
            <a:r>
              <a:rPr lang="de-DE" dirty="0"/>
              <a:t> </a:t>
            </a:r>
            <a:r>
              <a:rPr lang="de-DE" dirty="0" err="1"/>
              <a:t>the</a:t>
            </a:r>
            <a:r>
              <a:rPr lang="de-DE" dirty="0"/>
              <a:t> </a:t>
            </a:r>
            <a:r>
              <a:rPr lang="de-DE" dirty="0" err="1"/>
              <a:t>project</a:t>
            </a:r>
            <a:r>
              <a:rPr lang="de-DE" dirty="0"/>
              <a:t> </a:t>
            </a:r>
            <a:r>
              <a:rPr lang="de-DE" dirty="0" err="1"/>
              <a:t>team</a:t>
            </a:r>
            <a:r>
              <a:rPr lang="de-DE" dirty="0"/>
              <a:t> </a:t>
            </a:r>
            <a:r>
              <a:rPr lang="de-DE" dirty="0" err="1"/>
              <a:t>and</a:t>
            </a:r>
            <a:r>
              <a:rPr lang="de-DE" dirty="0"/>
              <a:t> </a:t>
            </a:r>
            <a:r>
              <a:rPr lang="de-DE" dirty="0" err="1"/>
              <a:t>what</a:t>
            </a:r>
            <a:r>
              <a:rPr lang="de-DE" dirty="0"/>
              <a:t> </a:t>
            </a:r>
            <a:r>
              <a:rPr lang="de-DE" dirty="0" err="1"/>
              <a:t>each</a:t>
            </a:r>
            <a:r>
              <a:rPr lang="de-DE" dirty="0"/>
              <a:t> </a:t>
            </a:r>
            <a:r>
              <a:rPr lang="de-DE" dirty="0" err="1"/>
              <a:t>is</a:t>
            </a:r>
            <a:r>
              <a:rPr lang="de-DE" dirty="0"/>
              <a:t> </a:t>
            </a:r>
            <a:r>
              <a:rPr lang="de-DE" dirty="0" err="1"/>
              <a:t>going</a:t>
            </a:r>
            <a:r>
              <a:rPr lang="de-DE" dirty="0"/>
              <a:t> </a:t>
            </a:r>
            <a:r>
              <a:rPr lang="de-DE" dirty="0" err="1"/>
              <a:t>to</a:t>
            </a:r>
            <a:r>
              <a:rPr lang="de-DE" dirty="0"/>
              <a:t> </a:t>
            </a:r>
            <a:r>
              <a:rPr lang="de-DE" dirty="0" err="1"/>
              <a:t>present</a:t>
            </a:r>
            <a:r>
              <a:rPr lang="de-DE" dirty="0"/>
              <a:t>:</a:t>
            </a:r>
          </a:p>
          <a:p>
            <a:r>
              <a:rPr lang="de-DE" dirty="0"/>
              <a:t>David -&gt; </a:t>
            </a:r>
            <a:r>
              <a:rPr lang="de-DE" dirty="0" err="1"/>
              <a:t>coordinator</a:t>
            </a:r>
            <a:r>
              <a:rPr lang="de-DE" dirty="0"/>
              <a:t> </a:t>
            </a:r>
            <a:r>
              <a:rPr lang="de-DE" dirty="0" err="1"/>
              <a:t>and</a:t>
            </a:r>
            <a:r>
              <a:rPr lang="de-DE" dirty="0"/>
              <a:t> </a:t>
            </a:r>
            <a:r>
              <a:rPr lang="de-DE" dirty="0" err="1"/>
              <a:t>process</a:t>
            </a:r>
            <a:r>
              <a:rPr lang="de-DE" dirty="0"/>
              <a:t> </a:t>
            </a:r>
            <a:r>
              <a:rPr lang="de-DE" dirty="0" err="1"/>
              <a:t>owner</a:t>
            </a:r>
            <a:r>
              <a:rPr lang="de-DE" dirty="0"/>
              <a:t> </a:t>
            </a:r>
            <a:r>
              <a:rPr lang="de-DE" dirty="0" err="1"/>
              <a:t>is</a:t>
            </a:r>
            <a:r>
              <a:rPr lang="de-DE" dirty="0"/>
              <a:t> </a:t>
            </a:r>
            <a:r>
              <a:rPr lang="de-DE" dirty="0" err="1"/>
              <a:t>going</a:t>
            </a:r>
            <a:r>
              <a:rPr lang="de-DE" dirty="0"/>
              <a:t> </a:t>
            </a:r>
            <a:r>
              <a:rPr lang="de-DE" dirty="0" err="1"/>
              <a:t>to</a:t>
            </a:r>
            <a:r>
              <a:rPr lang="de-DE" dirty="0"/>
              <a:t> </a:t>
            </a:r>
            <a:r>
              <a:rPr lang="de-DE" dirty="0" err="1"/>
              <a:t>explain</a:t>
            </a:r>
            <a:r>
              <a:rPr lang="de-DE" dirty="0"/>
              <a:t> </a:t>
            </a:r>
            <a:r>
              <a:rPr lang="de-DE" dirty="0" err="1"/>
              <a:t>the</a:t>
            </a:r>
            <a:r>
              <a:rPr lang="de-DE" dirty="0"/>
              <a:t> </a:t>
            </a:r>
            <a:r>
              <a:rPr lang="de-DE" dirty="0" err="1"/>
              <a:t>current</a:t>
            </a:r>
            <a:r>
              <a:rPr lang="de-DE" dirty="0"/>
              <a:t> </a:t>
            </a:r>
            <a:r>
              <a:rPr lang="de-DE" dirty="0" err="1"/>
              <a:t>state</a:t>
            </a:r>
            <a:endParaRPr lang="de-DE" dirty="0"/>
          </a:p>
          <a:p>
            <a:r>
              <a:rPr lang="de-DE" dirty="0"/>
              <a:t>Anton -&gt; </a:t>
            </a:r>
            <a:r>
              <a:rPr lang="de-DE" dirty="0" err="1"/>
              <a:t>programmer</a:t>
            </a:r>
            <a:r>
              <a:rPr lang="de-DE" dirty="0"/>
              <a:t> </a:t>
            </a:r>
            <a:r>
              <a:rPr lang="de-DE" dirty="0" err="1"/>
              <a:t>is</a:t>
            </a:r>
            <a:r>
              <a:rPr lang="de-DE" dirty="0"/>
              <a:t> </a:t>
            </a:r>
            <a:r>
              <a:rPr lang="de-DE" dirty="0" err="1"/>
              <a:t>going</a:t>
            </a:r>
            <a:r>
              <a:rPr lang="de-DE" dirty="0"/>
              <a:t> </a:t>
            </a:r>
            <a:r>
              <a:rPr lang="de-DE" dirty="0" err="1"/>
              <a:t>to</a:t>
            </a:r>
            <a:r>
              <a:rPr lang="de-DE" dirty="0"/>
              <a:t> </a:t>
            </a:r>
            <a:r>
              <a:rPr lang="de-DE" dirty="0" err="1"/>
              <a:t>introduce</a:t>
            </a:r>
            <a:r>
              <a:rPr lang="de-DE" dirty="0"/>
              <a:t> </a:t>
            </a:r>
            <a:r>
              <a:rPr lang="de-DE" dirty="0" err="1"/>
              <a:t>our</a:t>
            </a:r>
            <a:r>
              <a:rPr lang="de-DE" dirty="0"/>
              <a:t> </a:t>
            </a:r>
            <a:r>
              <a:rPr lang="de-DE" dirty="0" err="1"/>
              <a:t>solution</a:t>
            </a:r>
            <a:endParaRPr lang="de-DE" dirty="0"/>
          </a:p>
          <a:p>
            <a:r>
              <a:rPr lang="de-DE" dirty="0"/>
              <a:t>Felix -&gt; </a:t>
            </a:r>
            <a:r>
              <a:rPr lang="de-DE" dirty="0" err="1"/>
              <a:t>Investigator</a:t>
            </a:r>
            <a:r>
              <a:rPr lang="de-DE" dirty="0"/>
              <a:t> </a:t>
            </a:r>
            <a:r>
              <a:rPr lang="de-DE" dirty="0" err="1"/>
              <a:t>and</a:t>
            </a:r>
            <a:r>
              <a:rPr lang="de-DE" dirty="0"/>
              <a:t> </a:t>
            </a:r>
            <a:r>
              <a:rPr lang="de-DE" dirty="0" err="1"/>
              <a:t>Buisness</a:t>
            </a:r>
            <a:r>
              <a:rPr lang="de-DE" dirty="0"/>
              <a:t> Analyst </a:t>
            </a:r>
            <a:r>
              <a:rPr lang="de-DE" dirty="0" err="1"/>
              <a:t>is</a:t>
            </a:r>
            <a:r>
              <a:rPr lang="de-DE" dirty="0"/>
              <a:t> </a:t>
            </a:r>
            <a:r>
              <a:rPr lang="de-DE" dirty="0" err="1"/>
              <a:t>going</a:t>
            </a:r>
            <a:r>
              <a:rPr lang="de-DE" dirty="0"/>
              <a:t> </a:t>
            </a:r>
            <a:r>
              <a:rPr lang="de-DE" dirty="0" err="1"/>
              <a:t>to</a:t>
            </a:r>
            <a:r>
              <a:rPr lang="de-DE" dirty="0"/>
              <a:t> </a:t>
            </a:r>
            <a:r>
              <a:rPr lang="de-DE" dirty="0" err="1"/>
              <a:t>describe</a:t>
            </a:r>
            <a:r>
              <a:rPr lang="de-DE" dirty="0"/>
              <a:t> </a:t>
            </a:r>
            <a:r>
              <a:rPr lang="de-DE" dirty="0" err="1"/>
              <a:t>our</a:t>
            </a:r>
            <a:r>
              <a:rPr lang="de-DE" dirty="0"/>
              <a:t> </a:t>
            </a:r>
            <a:r>
              <a:rPr lang="de-DE" dirty="0" err="1"/>
              <a:t>business</a:t>
            </a:r>
            <a:endParaRPr lang="de-DE" dirty="0"/>
          </a:p>
        </p:txBody>
      </p:sp>
      <p:sp>
        <p:nvSpPr>
          <p:cNvPr id="4" name="Foliennummernplatzhalter 3"/>
          <p:cNvSpPr>
            <a:spLocks noGrp="1"/>
          </p:cNvSpPr>
          <p:nvPr>
            <p:ph type="sldNum" sz="quarter" idx="5"/>
          </p:nvPr>
        </p:nvSpPr>
        <p:spPr/>
        <p:txBody>
          <a:bodyPr/>
          <a:lstStyle/>
          <a:p>
            <a:fld id="{A9F61956-3D72-ED4F-BEC7-4EC508DD5460}" type="slidenum">
              <a:rPr lang="de-DE" smtClean="0"/>
              <a:t>2</a:t>
            </a:fld>
            <a:endParaRPr lang="de-DE"/>
          </a:p>
        </p:txBody>
      </p:sp>
    </p:spTree>
    <p:extLst>
      <p:ext uri="{BB962C8B-B14F-4D97-AF65-F5344CB8AC3E}">
        <p14:creationId xmlns:p14="http://schemas.microsoft.com/office/powerpoint/2010/main" val="3158204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The </a:t>
            </a:r>
            <a:r>
              <a:rPr lang="de-DE" dirty="0" err="1"/>
              <a:t>bananatree</a:t>
            </a:r>
            <a:r>
              <a:rPr lang="de-DE" dirty="0"/>
              <a:t> </a:t>
            </a:r>
            <a:r>
              <a:rPr lang="de-DE" dirty="0" err="1"/>
              <a:t>are</a:t>
            </a:r>
            <a:r>
              <a:rPr lang="de-DE" dirty="0"/>
              <a:t> </a:t>
            </a:r>
            <a:r>
              <a:rPr lang="de-DE" dirty="0" err="1"/>
              <a:t>the</a:t>
            </a:r>
            <a:r>
              <a:rPr lang="de-DE" dirty="0"/>
              <a:t> </a:t>
            </a:r>
            <a:r>
              <a:rPr lang="de-DE" dirty="0" err="1"/>
              <a:t>data</a:t>
            </a:r>
            <a:r>
              <a:rPr lang="de-DE" dirty="0"/>
              <a:t> </a:t>
            </a:r>
            <a:r>
              <a:rPr lang="de-DE" dirty="0" err="1"/>
              <a:t>from</a:t>
            </a:r>
            <a:r>
              <a:rPr lang="de-DE" dirty="0"/>
              <a:t> </a:t>
            </a:r>
            <a:r>
              <a:rPr lang="de-DE" dirty="0" err="1"/>
              <a:t>the</a:t>
            </a:r>
            <a:r>
              <a:rPr lang="de-DE" dirty="0"/>
              <a:t> end-client. The </a:t>
            </a:r>
            <a:r>
              <a:rPr lang="de-DE" dirty="0" err="1"/>
              <a:t>auditor</a:t>
            </a:r>
            <a:r>
              <a:rPr lang="de-DE" dirty="0"/>
              <a:t> just </a:t>
            </a:r>
            <a:r>
              <a:rPr lang="de-DE" dirty="0" err="1"/>
              <a:t>needs</a:t>
            </a:r>
            <a:r>
              <a:rPr lang="de-DE" dirty="0"/>
              <a:t> </a:t>
            </a:r>
            <a:r>
              <a:rPr lang="de-DE" dirty="0" err="1"/>
              <a:t>specific</a:t>
            </a:r>
            <a:r>
              <a:rPr lang="de-DE" dirty="0"/>
              <a:t> </a:t>
            </a:r>
            <a:r>
              <a:rPr lang="de-DE" dirty="0" err="1"/>
              <a:t>information</a:t>
            </a:r>
            <a:r>
              <a:rPr lang="de-DE" dirty="0"/>
              <a:t>, </a:t>
            </a:r>
            <a:r>
              <a:rPr lang="de-DE" dirty="0" err="1"/>
              <a:t>represented</a:t>
            </a:r>
            <a:r>
              <a:rPr lang="de-DE" dirty="0"/>
              <a:t> </a:t>
            </a:r>
            <a:r>
              <a:rPr lang="de-DE" dirty="0" err="1"/>
              <a:t>by</a:t>
            </a:r>
            <a:r>
              <a:rPr lang="de-DE" dirty="0"/>
              <a:t> </a:t>
            </a:r>
            <a:r>
              <a:rPr lang="de-DE" dirty="0" err="1"/>
              <a:t>single</a:t>
            </a:r>
            <a:r>
              <a:rPr lang="de-DE" dirty="0"/>
              <a:t> </a:t>
            </a:r>
            <a:r>
              <a:rPr lang="de-DE" dirty="0" err="1"/>
              <a:t>bananas</a:t>
            </a:r>
            <a:r>
              <a:rPr lang="de-DE" dirty="0"/>
              <a:t>. </a:t>
            </a:r>
            <a:r>
              <a:rPr lang="de-DE" dirty="0" err="1"/>
              <a:t>And</a:t>
            </a:r>
            <a:r>
              <a:rPr lang="de-DE" dirty="0"/>
              <a:t> in </a:t>
            </a:r>
            <a:r>
              <a:rPr lang="de-DE" dirty="0" err="1"/>
              <a:t>the</a:t>
            </a:r>
            <a:r>
              <a:rPr lang="de-DE" dirty="0"/>
              <a:t> end, </a:t>
            </a:r>
            <a:r>
              <a:rPr lang="de-DE" dirty="0" err="1"/>
              <a:t>they</a:t>
            </a:r>
            <a:r>
              <a:rPr lang="de-DE" dirty="0"/>
              <a:t> </a:t>
            </a:r>
            <a:r>
              <a:rPr lang="de-DE" dirty="0" err="1"/>
              <a:t>are</a:t>
            </a:r>
            <a:r>
              <a:rPr lang="de-DE" dirty="0"/>
              <a:t> </a:t>
            </a:r>
            <a:r>
              <a:rPr lang="de-DE" dirty="0" err="1"/>
              <a:t>used</a:t>
            </a:r>
            <a:r>
              <a:rPr lang="de-DE" dirty="0"/>
              <a:t> </a:t>
            </a:r>
            <a:r>
              <a:rPr lang="de-DE" dirty="0" err="1"/>
              <a:t>for</a:t>
            </a:r>
            <a:r>
              <a:rPr lang="de-DE" dirty="0"/>
              <a:t> different </a:t>
            </a:r>
            <a:r>
              <a:rPr lang="de-DE" dirty="0" err="1"/>
              <a:t>analytics</a:t>
            </a:r>
            <a:r>
              <a:rPr lang="de-DE" dirty="0"/>
              <a:t>…</a:t>
            </a:r>
          </a:p>
        </p:txBody>
      </p:sp>
      <p:sp>
        <p:nvSpPr>
          <p:cNvPr id="4" name="Foliennummernplatzhalter 3"/>
          <p:cNvSpPr>
            <a:spLocks noGrp="1"/>
          </p:cNvSpPr>
          <p:nvPr>
            <p:ph type="sldNum" sz="quarter" idx="5"/>
          </p:nvPr>
        </p:nvSpPr>
        <p:spPr/>
        <p:txBody>
          <a:bodyPr/>
          <a:lstStyle/>
          <a:p>
            <a:fld id="{A9F61956-3D72-ED4F-BEC7-4EC508DD5460}" type="slidenum">
              <a:rPr lang="de-DE" smtClean="0"/>
              <a:t>4</a:t>
            </a:fld>
            <a:endParaRPr lang="de-DE"/>
          </a:p>
        </p:txBody>
      </p:sp>
    </p:spTree>
    <p:extLst>
      <p:ext uri="{BB962C8B-B14F-4D97-AF65-F5344CB8AC3E}">
        <p14:creationId xmlns:p14="http://schemas.microsoft.com/office/powerpoint/2010/main" val="507924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Felix </a:t>
            </a:r>
            <a:r>
              <a:rPr lang="de-DE" dirty="0" err="1"/>
              <a:t>to</a:t>
            </a:r>
            <a:r>
              <a:rPr lang="de-DE" dirty="0"/>
              <a:t> </a:t>
            </a:r>
            <a:r>
              <a:rPr lang="de-DE" dirty="0" err="1"/>
              <a:t>show</a:t>
            </a:r>
            <a:r>
              <a:rPr lang="de-DE" dirty="0"/>
              <a:t> </a:t>
            </a:r>
            <a:r>
              <a:rPr lang="de-DE" dirty="0" err="1"/>
              <a:t>the</a:t>
            </a:r>
            <a:r>
              <a:rPr lang="de-DE" dirty="0"/>
              <a:t> </a:t>
            </a:r>
            <a:r>
              <a:rPr lang="de-DE" dirty="0" err="1"/>
              <a:t>business</a:t>
            </a:r>
            <a:r>
              <a:rPr lang="de-DE" dirty="0"/>
              <a:t> </a:t>
            </a:r>
            <a:r>
              <a:rPr lang="de-DE" dirty="0" err="1"/>
              <a:t>opportunities</a:t>
            </a:r>
            <a:r>
              <a:rPr lang="de-DE" dirty="0"/>
              <a:t> </a:t>
            </a:r>
            <a:r>
              <a:rPr lang="de-DE" dirty="0" err="1"/>
              <a:t>of</a:t>
            </a:r>
            <a:r>
              <a:rPr lang="de-DE" dirty="0"/>
              <a:t> </a:t>
            </a:r>
            <a:r>
              <a:rPr lang="de-DE" dirty="0" err="1"/>
              <a:t>banana</a:t>
            </a:r>
            <a:r>
              <a:rPr lang="de-DE" dirty="0"/>
              <a:t> </a:t>
            </a:r>
            <a:r>
              <a:rPr lang="de-DE" dirty="0" err="1"/>
              <a:t>analytics</a:t>
            </a:r>
            <a:endParaRPr lang="de-DE" dirty="0"/>
          </a:p>
        </p:txBody>
      </p:sp>
      <p:sp>
        <p:nvSpPr>
          <p:cNvPr id="4" name="Foliennummernplatzhalter 3"/>
          <p:cNvSpPr>
            <a:spLocks noGrp="1"/>
          </p:cNvSpPr>
          <p:nvPr>
            <p:ph type="sldNum" sz="quarter" idx="5"/>
          </p:nvPr>
        </p:nvSpPr>
        <p:spPr/>
        <p:txBody>
          <a:bodyPr/>
          <a:lstStyle/>
          <a:p>
            <a:fld id="{A9F61956-3D72-ED4F-BEC7-4EC508DD5460}" type="slidenum">
              <a:rPr lang="de-DE" smtClean="0"/>
              <a:t>7</a:t>
            </a:fld>
            <a:endParaRPr lang="de-DE"/>
          </a:p>
        </p:txBody>
      </p:sp>
    </p:spTree>
    <p:extLst>
      <p:ext uri="{BB962C8B-B14F-4D97-AF65-F5344CB8AC3E}">
        <p14:creationId xmlns:p14="http://schemas.microsoft.com/office/powerpoint/2010/main" val="1736894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de-DE"/>
              <a:t>Mastertitelformat bearbeiten</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196206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de-DE"/>
              <a:t>Mastertitelformat bearbeiten</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p:txBody>
          <a:bodyPr/>
          <a:lstStyle/>
          <a:p>
            <a:fld id="{6570EB27-023D-8F4E-B696-8C378DF60B96}" type="datetimeFigureOut">
              <a:rPr lang="de-DE" smtClean="0"/>
              <a:t>16.05.19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736388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de-DE"/>
              <a:t>Mastertitelformat bearbeiten</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8029994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
Zweite Ebene
Dritte Ebene
Vierte Ebene
Fünfte Ebene</a:t>
            </a:r>
            <a:endParaRPr lang="en-US" dirty="0"/>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5173876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de-DE"/>
              <a:t>Mastertitelformat bearbeiten</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4065683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Namenskarte für Zitat">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de-DE"/>
              <a:t>Mastertextformat bearbeiten
Zweite Ebene
Dritte Ebene
Vierte Ebene
Fünfte Ebene</a:t>
            </a:r>
            <a:endParaRPr lang="en-US" dirty="0"/>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7421335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hr oder Falsch">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de-DE"/>
              <a:t>Mastertitelformat bearbeiten</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de-DE"/>
              <a:t>Mastertextformat bearbeiten
Zweite Ebene
Dritte Ebene
Vierte Ebene
Fünfte Ebene</a:t>
            </a:r>
            <a:endParaRPr lang="en-US" dirty="0"/>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779612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nchor="t"/>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8108220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72488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nchor="ct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46483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de-DE"/>
              <a:t>Mastertitelformat bearbeiten</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933583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p:txBody>
          <a:bodyPr/>
          <a:lstStyle/>
          <a:p>
            <a:fld id="{6570EB27-023D-8F4E-B696-8C378DF60B96}" type="datetimeFigureOut">
              <a:rPr lang="de-DE" smtClean="0"/>
              <a:t>16.05.19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452898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a:t>Mastertitelformat bearbeiten</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
Zweite Ebene
Dritte Ebene
Vierte Ebene
Fünfte Ebene</a:t>
            </a:r>
            <a:endParaRPr lang="en-US" dirty="0"/>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
Zweite Ebene
Dritte Ebene
Vierte Ebene
Fünfte Ebene</a:t>
            </a:r>
            <a:endParaRPr lang="en-US" dirty="0"/>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7" name="Date Placeholder 6"/>
          <p:cNvSpPr>
            <a:spLocks noGrp="1"/>
          </p:cNvSpPr>
          <p:nvPr>
            <p:ph type="dt" sz="half" idx="10"/>
          </p:nvPr>
        </p:nvSpPr>
        <p:spPr/>
        <p:txBody>
          <a:bodyPr/>
          <a:lstStyle/>
          <a:p>
            <a:fld id="{6570EB27-023D-8F4E-B696-8C378DF60B96}" type="datetimeFigureOut">
              <a:rPr lang="de-DE" smtClean="0"/>
              <a:t>16.05.19</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227706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6570EB27-023D-8F4E-B696-8C378DF60B96}" type="datetimeFigureOut">
              <a:rPr lang="de-DE" smtClean="0"/>
              <a:t>16.05.19</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29895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70EB27-023D-8F4E-B696-8C378DF60B96}" type="datetimeFigureOut">
              <a:rPr lang="de-DE" smtClean="0"/>
              <a:t>16.05.19</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44396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de-DE"/>
              <a:t>Mastertitelformat bearbeiten</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a:t>Mastertextformat bearbeiten
Zweite Ebene
Dritte Ebene
Vierte Ebene
Fünfte Ebene</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p:txBody>
          <a:bodyPr/>
          <a:lstStyle/>
          <a:p>
            <a:fld id="{6570EB27-023D-8F4E-B696-8C378DF60B96}" type="datetimeFigureOut">
              <a:rPr lang="de-DE" smtClean="0"/>
              <a:t>16.05.19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890170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de-DE"/>
              <a:t>Mastertitelformat bearbeiten</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a:xfrm>
            <a:off x="6399212" y="5883275"/>
            <a:ext cx="914400" cy="365125"/>
          </a:xfrm>
        </p:spPr>
        <p:txBody>
          <a:bodyPr/>
          <a:lstStyle/>
          <a:p>
            <a:fld id="{6570EB27-023D-8F4E-B696-8C378DF60B96}" type="datetimeFigureOut">
              <a:rPr lang="de-DE" smtClean="0"/>
              <a:t>16.05.19</a:t>
            </a:fld>
            <a:endParaRPr lang="de-DE"/>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843501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570EB27-023D-8F4E-B696-8C378DF60B96}" type="datetimeFigureOut">
              <a:rPr lang="de-DE" smtClean="0"/>
              <a:t>16.05.19</a:t>
            </a:fld>
            <a:endParaRPr lang="de-DE"/>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de-DE"/>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0937796-99B5-034F-9D6E-88F4B0636A2B}" type="slidenum">
              <a:rPr lang="de-DE" smtClean="0"/>
              <a:t>‹Nr.›</a:t>
            </a:fld>
            <a:endParaRPr lang="de-DE"/>
          </a:p>
        </p:txBody>
      </p:sp>
    </p:spTree>
    <p:extLst>
      <p:ext uri="{BB962C8B-B14F-4D97-AF65-F5344CB8AC3E}">
        <p14:creationId xmlns:p14="http://schemas.microsoft.com/office/powerpoint/2010/main" val="1549673009"/>
      </p:ext>
    </p:extLst>
  </p:cSld>
  <p:clrMap bg1="dk1" tx1="lt1" bg2="dk2" tx2="lt2" accent1="accent1" accent2="accent2" accent3="accent3" accent4="accent4" accent5="accent5" accent6="accent6" hlink="hlink" folHlink="folHlink"/>
  <p:sldLayoutIdLst>
    <p:sldLayoutId id="2147484059" r:id="rId1"/>
    <p:sldLayoutId id="2147484060" r:id="rId2"/>
    <p:sldLayoutId id="2147484061" r:id="rId3"/>
    <p:sldLayoutId id="2147484062" r:id="rId4"/>
    <p:sldLayoutId id="2147484063" r:id="rId5"/>
    <p:sldLayoutId id="2147484064" r:id="rId6"/>
    <p:sldLayoutId id="2147484065" r:id="rId7"/>
    <p:sldLayoutId id="2147484066" r:id="rId8"/>
    <p:sldLayoutId id="2147484067" r:id="rId9"/>
    <p:sldLayoutId id="2147484068" r:id="rId10"/>
    <p:sldLayoutId id="2147484069" r:id="rId11"/>
    <p:sldLayoutId id="2147484070" r:id="rId12"/>
    <p:sldLayoutId id="2147484071" r:id="rId13"/>
    <p:sldLayoutId id="2147484072" r:id="rId14"/>
    <p:sldLayoutId id="2147484073" r:id="rId15"/>
    <p:sldLayoutId id="2147484074" r:id="rId16"/>
    <p:sldLayoutId id="2147484075"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file:////var/folders/jk/1zx2h99s4wjgv7l8n9fzhrgh0000gn/T/com.microsoft.Word/WebArchiveCopyPasteTempFiles/philipp.jpg"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g"/><Relationship Id="rId7"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id="{FF9DCBD1-D6F2-7444-B8F1-B1B83EC607CA}"/>
              </a:ext>
            </a:extLst>
          </p:cNvPr>
          <p:cNvSpPr>
            <a:spLocks noGrp="1"/>
          </p:cNvSpPr>
          <p:nvPr>
            <p:ph type="subTitle" idx="1"/>
          </p:nvPr>
        </p:nvSpPr>
        <p:spPr/>
        <p:txBody>
          <a:bodyPr/>
          <a:lstStyle/>
          <a:p>
            <a:r>
              <a:rPr lang="de-DE" sz="6000" b="1" dirty="0" err="1">
                <a:solidFill>
                  <a:srgbClr val="FFCA08"/>
                </a:solidFill>
              </a:rPr>
              <a:t>BananaAnalytics</a:t>
            </a:r>
            <a:endParaRPr lang="de-DE" sz="5600" b="1" dirty="0">
              <a:solidFill>
                <a:srgbClr val="FFCA08"/>
              </a:solidFill>
            </a:endParaRPr>
          </a:p>
          <a:p>
            <a:r>
              <a:rPr lang="de-DE" dirty="0" err="1">
                <a:solidFill>
                  <a:schemeClr val="accent1"/>
                </a:solidFill>
              </a:rPr>
              <a:t>presented</a:t>
            </a:r>
            <a:r>
              <a:rPr lang="de-DE" dirty="0">
                <a:solidFill>
                  <a:schemeClr val="accent1"/>
                </a:solidFill>
              </a:rPr>
              <a:t> </a:t>
            </a:r>
            <a:r>
              <a:rPr lang="de-DE" dirty="0" err="1">
                <a:solidFill>
                  <a:schemeClr val="accent1"/>
                </a:solidFill>
              </a:rPr>
              <a:t>by</a:t>
            </a:r>
            <a:r>
              <a:rPr lang="de-DE" dirty="0">
                <a:solidFill>
                  <a:schemeClr val="accent1"/>
                </a:solidFill>
              </a:rPr>
              <a:t> </a:t>
            </a:r>
            <a:r>
              <a:rPr lang="de-DE" dirty="0" err="1">
                <a:solidFill>
                  <a:schemeClr val="accent1"/>
                </a:solidFill>
              </a:rPr>
              <a:t>anton</a:t>
            </a:r>
            <a:r>
              <a:rPr lang="de-DE" dirty="0">
                <a:solidFill>
                  <a:schemeClr val="accent1"/>
                </a:solidFill>
              </a:rPr>
              <a:t>, </a:t>
            </a:r>
            <a:r>
              <a:rPr lang="de-DE" dirty="0" err="1">
                <a:solidFill>
                  <a:schemeClr val="accent1"/>
                </a:solidFill>
              </a:rPr>
              <a:t>david</a:t>
            </a:r>
            <a:r>
              <a:rPr lang="de-DE" dirty="0">
                <a:solidFill>
                  <a:schemeClr val="accent1"/>
                </a:solidFill>
              </a:rPr>
              <a:t>, </a:t>
            </a:r>
            <a:r>
              <a:rPr lang="de-DE" dirty="0" err="1">
                <a:solidFill>
                  <a:schemeClr val="accent1"/>
                </a:solidFill>
              </a:rPr>
              <a:t>felix</a:t>
            </a:r>
            <a:r>
              <a:rPr lang="de-DE" dirty="0">
                <a:solidFill>
                  <a:schemeClr val="accent1"/>
                </a:solidFill>
              </a:rPr>
              <a:t> </a:t>
            </a:r>
            <a:r>
              <a:rPr lang="de-DE" dirty="0" err="1">
                <a:solidFill>
                  <a:schemeClr val="accent1"/>
                </a:solidFill>
              </a:rPr>
              <a:t>and</a:t>
            </a:r>
            <a:r>
              <a:rPr lang="de-DE" dirty="0">
                <a:solidFill>
                  <a:schemeClr val="accent1"/>
                </a:solidFill>
              </a:rPr>
              <a:t> </a:t>
            </a:r>
            <a:r>
              <a:rPr lang="de-DE" dirty="0" err="1">
                <a:solidFill>
                  <a:schemeClr val="accent1"/>
                </a:solidFill>
              </a:rPr>
              <a:t>rahel</a:t>
            </a:r>
            <a:endParaRPr lang="de-DE" dirty="0">
              <a:solidFill>
                <a:schemeClr val="accent1"/>
              </a:solidFill>
            </a:endParaRPr>
          </a:p>
        </p:txBody>
      </p:sp>
      <p:pic>
        <p:nvPicPr>
          <p:cNvPr id="4" name="Grafik 3">
            <a:extLst>
              <a:ext uri="{FF2B5EF4-FFF2-40B4-BE49-F238E27FC236}">
                <a16:creationId xmlns:a16="http://schemas.microsoft.com/office/drawing/2014/main" id="{162DB4C0-E99A-9E44-98B3-E8E83C26CBD8}"/>
              </a:ext>
            </a:extLst>
          </p:cNvPr>
          <p:cNvPicPr>
            <a:picLocks noChangeAspect="1"/>
          </p:cNvPicPr>
          <p:nvPr/>
        </p:nvPicPr>
        <p:blipFill>
          <a:blip r:embed="rId2"/>
          <a:stretch>
            <a:fillRect/>
          </a:stretch>
        </p:blipFill>
        <p:spPr>
          <a:xfrm>
            <a:off x="2729807" y="241751"/>
            <a:ext cx="6784001" cy="3816000"/>
          </a:xfrm>
          <a:prstGeom prst="rect">
            <a:avLst/>
          </a:prstGeom>
        </p:spPr>
      </p:pic>
    </p:spTree>
    <p:extLst>
      <p:ext uri="{BB962C8B-B14F-4D97-AF65-F5344CB8AC3E}">
        <p14:creationId xmlns:p14="http://schemas.microsoft.com/office/powerpoint/2010/main" val="3719479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8030C914-F905-1F41-BE10-48C734E29EC1}"/>
              </a:ext>
            </a:extLst>
          </p:cNvPr>
          <p:cNvPicPr>
            <a:picLocks noChangeAspect="1"/>
          </p:cNvPicPr>
          <p:nvPr/>
        </p:nvPicPr>
        <p:blipFill>
          <a:blip r:embed="rId2"/>
          <a:stretch>
            <a:fillRect/>
          </a:stretch>
        </p:blipFill>
        <p:spPr>
          <a:xfrm>
            <a:off x="0" y="223567"/>
            <a:ext cx="12192000" cy="6410865"/>
          </a:xfrm>
          <a:prstGeom prst="rect">
            <a:avLst/>
          </a:prstGeom>
        </p:spPr>
      </p:pic>
    </p:spTree>
    <p:extLst>
      <p:ext uri="{BB962C8B-B14F-4D97-AF65-F5344CB8AC3E}">
        <p14:creationId xmlns:p14="http://schemas.microsoft.com/office/powerpoint/2010/main" val="3917702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ED070E-F306-0943-8B0D-F8912B553CCD}"/>
              </a:ext>
            </a:extLst>
          </p:cNvPr>
          <p:cNvSpPr>
            <a:spLocks noGrp="1"/>
          </p:cNvSpPr>
          <p:nvPr>
            <p:ph type="title"/>
          </p:nvPr>
        </p:nvSpPr>
        <p:spPr/>
        <p:txBody>
          <a:bodyPr/>
          <a:lstStyle/>
          <a:p>
            <a:r>
              <a:rPr lang="de-DE" dirty="0">
                <a:solidFill>
                  <a:schemeClr val="accent1"/>
                </a:solidFill>
              </a:rPr>
              <a:t>Project </a:t>
            </a:r>
            <a:r>
              <a:rPr lang="de-DE" dirty="0" err="1">
                <a:solidFill>
                  <a:schemeClr val="accent1"/>
                </a:solidFill>
              </a:rPr>
              <a:t>team</a:t>
            </a:r>
            <a:r>
              <a:rPr lang="de-DE" dirty="0">
                <a:solidFill>
                  <a:schemeClr val="accent1"/>
                </a:solidFill>
              </a:rPr>
              <a:t> </a:t>
            </a:r>
          </a:p>
        </p:txBody>
      </p:sp>
      <p:pic>
        <p:nvPicPr>
          <p:cNvPr id="4" name="Inhaltsplatzhalter 3">
            <a:extLst>
              <a:ext uri="{FF2B5EF4-FFF2-40B4-BE49-F238E27FC236}">
                <a16:creationId xmlns:a16="http://schemas.microsoft.com/office/drawing/2014/main" id="{866F27DA-CDC3-E940-B477-FF2BFBE4B504}"/>
              </a:ext>
            </a:extLst>
          </p:cNvPr>
          <p:cNvPicPr>
            <a:picLocks noGrp="1" noChangeAspect="1"/>
          </p:cNvPicPr>
          <p:nvPr>
            <p:ph idx="1"/>
          </p:nvPr>
        </p:nvPicPr>
        <p:blipFill>
          <a:blip r:embed="rId3">
            <a:grayscl/>
            <a:extLst>
              <a:ext uri="{BEBA8EAE-BF5A-486C-A8C5-ECC9F3942E4B}">
                <a14:imgProps xmlns:a14="http://schemas.microsoft.com/office/drawing/2010/main">
                  <a14:imgLayer>
                    <a14:imgEffect>
                      <a14:colorTemperature colorTemp="72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2581413" y="3091833"/>
            <a:ext cx="1440000" cy="1440000"/>
          </a:xfrm>
          <a:prstGeom prst="rect">
            <a:avLst/>
          </a:prstGeom>
        </p:spPr>
      </p:pic>
      <p:sp>
        <p:nvSpPr>
          <p:cNvPr id="3" name="Textfeld 2">
            <a:extLst>
              <a:ext uri="{FF2B5EF4-FFF2-40B4-BE49-F238E27FC236}">
                <a16:creationId xmlns:a16="http://schemas.microsoft.com/office/drawing/2014/main" id="{EC6378D0-8D93-9F4B-B7DA-C303EDC77533}"/>
              </a:ext>
            </a:extLst>
          </p:cNvPr>
          <p:cNvSpPr txBox="1"/>
          <p:nvPr/>
        </p:nvSpPr>
        <p:spPr>
          <a:xfrm>
            <a:off x="4021413" y="3092067"/>
            <a:ext cx="4718550" cy="553998"/>
          </a:xfrm>
          <a:prstGeom prst="rect">
            <a:avLst/>
          </a:prstGeom>
          <a:noFill/>
        </p:spPr>
        <p:txBody>
          <a:bodyPr wrap="square" rtlCol="0">
            <a:spAutoFit/>
          </a:bodyPr>
          <a:lstStyle/>
          <a:p>
            <a:r>
              <a:rPr lang="de-DE" sz="1500" b="1" dirty="0"/>
              <a:t>DAVID FÜRER</a:t>
            </a:r>
          </a:p>
          <a:p>
            <a:r>
              <a:rPr lang="de-CH" sz="1500" dirty="0"/>
              <a:t>PROJECT COORDINATOR AND PROCESS OWNER</a:t>
            </a:r>
            <a:endParaRPr lang="de-DE" sz="1500" dirty="0"/>
          </a:p>
        </p:txBody>
      </p:sp>
      <p:pic>
        <p:nvPicPr>
          <p:cNvPr id="7" name="Grafik 6">
            <a:extLst>
              <a:ext uri="{FF2B5EF4-FFF2-40B4-BE49-F238E27FC236}">
                <a16:creationId xmlns:a16="http://schemas.microsoft.com/office/drawing/2014/main" id="{55F322DD-3818-4F42-97B8-CAFD2B2297CD}"/>
              </a:ext>
            </a:extLst>
          </p:cNvPr>
          <p:cNvPicPr>
            <a:picLocks noChangeAspect="1"/>
          </p:cNvPicPr>
          <p:nvPr/>
        </p:nvPicPr>
        <p:blipFill>
          <a:blip r:embed="rId4">
            <a:grayscl/>
            <a:extLst>
              <a:ext uri="{BEBA8EAE-BF5A-486C-A8C5-ECC9F3942E4B}">
                <a14:imgProps xmlns:a14="http://schemas.microsoft.com/office/drawing/2010/main">
                  <a14:imgLayer>
                    <a14:imgEffect>
                      <a14:brightnessContrast bright="20000"/>
                    </a14:imgEffect>
                  </a14:imgLayer>
                </a14:imgProps>
              </a:ext>
            </a:extLst>
          </a:blip>
          <a:stretch>
            <a:fillRect/>
          </a:stretch>
        </p:blipFill>
        <p:spPr>
          <a:xfrm>
            <a:off x="5741580" y="4923624"/>
            <a:ext cx="1440000" cy="1440000"/>
          </a:xfrm>
          <a:prstGeom prst="rect">
            <a:avLst/>
          </a:prstGeom>
        </p:spPr>
      </p:pic>
      <p:sp>
        <p:nvSpPr>
          <p:cNvPr id="10" name="Textfeld 9">
            <a:extLst>
              <a:ext uri="{FF2B5EF4-FFF2-40B4-BE49-F238E27FC236}">
                <a16:creationId xmlns:a16="http://schemas.microsoft.com/office/drawing/2014/main" id="{9D2F9860-DA8C-2140-B946-B9CD019A8B55}"/>
              </a:ext>
            </a:extLst>
          </p:cNvPr>
          <p:cNvSpPr txBox="1"/>
          <p:nvPr/>
        </p:nvSpPr>
        <p:spPr>
          <a:xfrm>
            <a:off x="7181580" y="4921474"/>
            <a:ext cx="3482875" cy="553998"/>
          </a:xfrm>
          <a:prstGeom prst="rect">
            <a:avLst/>
          </a:prstGeom>
          <a:noFill/>
        </p:spPr>
        <p:txBody>
          <a:bodyPr wrap="square" rtlCol="0">
            <a:spAutoFit/>
          </a:bodyPr>
          <a:lstStyle/>
          <a:p>
            <a:r>
              <a:rPr lang="de-DE" sz="1500" b="1" dirty="0"/>
              <a:t>FELIX SCHENKER</a:t>
            </a:r>
          </a:p>
          <a:p>
            <a:r>
              <a:rPr lang="de-CH" sz="1500" dirty="0"/>
              <a:t>INVESTIGATOR &amp; BUSINESS ANALYST</a:t>
            </a:r>
            <a:endParaRPr lang="de-DE" sz="1500" dirty="0"/>
          </a:p>
        </p:txBody>
      </p:sp>
      <p:sp>
        <p:nvSpPr>
          <p:cNvPr id="8" name="Rectangle 4">
            <a:extLst>
              <a:ext uri="{FF2B5EF4-FFF2-40B4-BE49-F238E27FC236}">
                <a16:creationId xmlns:a16="http://schemas.microsoft.com/office/drawing/2014/main" id="{38AF093A-0D8B-494E-947B-786CF3B962B6}"/>
              </a:ext>
            </a:extLst>
          </p:cNvPr>
          <p:cNvSpPr>
            <a:spLocks noChangeArrowheads="1"/>
          </p:cNvSpPr>
          <p:nvPr/>
        </p:nvSpPr>
        <p:spPr bwMode="auto">
          <a:xfrm>
            <a:off x="520995" y="162368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pic>
        <p:nvPicPr>
          <p:cNvPr id="1027" name="Grafik 14" descr="/var/folders/jk/1zx2h99s4wjgv7l8n9fzhrgh0000gn/T/com.microsoft.Word/WebArchiveCopyPasteTempFiles/philipp.jpg">
            <a:extLst>
              <a:ext uri="{FF2B5EF4-FFF2-40B4-BE49-F238E27FC236}">
                <a16:creationId xmlns:a16="http://schemas.microsoft.com/office/drawing/2014/main" id="{DD10FBEE-C27D-2640-96A1-90CAD2A6ED61}"/>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a:stretch>
            <a:fillRect/>
          </a:stretch>
        </p:blipFill>
        <p:spPr bwMode="auto">
          <a:xfrm>
            <a:off x="1141413" y="1963820"/>
            <a:ext cx="1440000" cy="14400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feld 12">
            <a:extLst>
              <a:ext uri="{FF2B5EF4-FFF2-40B4-BE49-F238E27FC236}">
                <a16:creationId xmlns:a16="http://schemas.microsoft.com/office/drawing/2014/main" id="{DEA3BFD3-71EB-FD49-A200-37AC54E20ECD}"/>
              </a:ext>
            </a:extLst>
          </p:cNvPr>
          <p:cNvSpPr txBox="1"/>
          <p:nvPr/>
        </p:nvSpPr>
        <p:spPr>
          <a:xfrm>
            <a:off x="2581413" y="2037277"/>
            <a:ext cx="5052764" cy="553998"/>
          </a:xfrm>
          <a:prstGeom prst="rect">
            <a:avLst/>
          </a:prstGeom>
          <a:noFill/>
        </p:spPr>
        <p:txBody>
          <a:bodyPr wrap="square" rtlCol="0">
            <a:spAutoFit/>
          </a:bodyPr>
          <a:lstStyle/>
          <a:p>
            <a:r>
              <a:rPr lang="de-DE" sz="1500" b="1" dirty="0"/>
              <a:t>RAHEL WEHRLI</a:t>
            </a:r>
          </a:p>
          <a:p>
            <a:r>
              <a:rPr lang="de-CH" sz="1500" dirty="0"/>
              <a:t>WIKI-CREATOR &amp; PROJECT MANAGEMENT SUPPORT</a:t>
            </a:r>
            <a:endParaRPr lang="de-DE" sz="1500" dirty="0"/>
          </a:p>
        </p:txBody>
      </p:sp>
      <p:pic>
        <p:nvPicPr>
          <p:cNvPr id="14" name="Grafik 13">
            <a:extLst>
              <a:ext uri="{FF2B5EF4-FFF2-40B4-BE49-F238E27FC236}">
                <a16:creationId xmlns:a16="http://schemas.microsoft.com/office/drawing/2014/main" id="{892DEFFD-84DA-F04C-A2AB-C7DFB739FE50}"/>
              </a:ext>
            </a:extLst>
          </p:cNvPr>
          <p:cNvPicPr>
            <a:picLocks noChangeAspect="1"/>
          </p:cNvPicPr>
          <p:nvPr/>
        </p:nvPicPr>
        <p:blipFill>
          <a:blip r:embed="rId7">
            <a:grayscl/>
          </a:blip>
          <a:stretch>
            <a:fillRect/>
          </a:stretch>
        </p:blipFill>
        <p:spPr>
          <a:xfrm>
            <a:off x="4021413" y="3921683"/>
            <a:ext cx="1440000" cy="1440000"/>
          </a:xfrm>
          <a:prstGeom prst="rect">
            <a:avLst/>
          </a:prstGeom>
        </p:spPr>
      </p:pic>
      <p:sp>
        <p:nvSpPr>
          <p:cNvPr id="15" name="Rectangle 8">
            <a:extLst>
              <a:ext uri="{FF2B5EF4-FFF2-40B4-BE49-F238E27FC236}">
                <a16:creationId xmlns:a16="http://schemas.microsoft.com/office/drawing/2014/main" id="{DCBAC5E5-8F4B-8A4C-A3DE-DFAD4296939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sp>
        <p:nvSpPr>
          <p:cNvPr id="20" name="Textfeld 19">
            <a:extLst>
              <a:ext uri="{FF2B5EF4-FFF2-40B4-BE49-F238E27FC236}">
                <a16:creationId xmlns:a16="http://schemas.microsoft.com/office/drawing/2014/main" id="{B8FB1632-1776-4843-A8C0-E394A0AC56EC}"/>
              </a:ext>
            </a:extLst>
          </p:cNvPr>
          <p:cNvSpPr txBox="1"/>
          <p:nvPr/>
        </p:nvSpPr>
        <p:spPr>
          <a:xfrm>
            <a:off x="5461413" y="3978653"/>
            <a:ext cx="1720167" cy="553998"/>
          </a:xfrm>
          <a:prstGeom prst="rect">
            <a:avLst/>
          </a:prstGeom>
          <a:noFill/>
        </p:spPr>
        <p:txBody>
          <a:bodyPr wrap="square" rtlCol="0">
            <a:spAutoFit/>
          </a:bodyPr>
          <a:lstStyle/>
          <a:p>
            <a:r>
              <a:rPr lang="de-DE" sz="1500" b="1" dirty="0"/>
              <a:t>ANTON LORVI</a:t>
            </a:r>
          </a:p>
          <a:p>
            <a:r>
              <a:rPr lang="de-CH" sz="1500" dirty="0"/>
              <a:t>PROGRAMMER</a:t>
            </a:r>
            <a:endParaRPr lang="de-DE" sz="1500" dirty="0"/>
          </a:p>
        </p:txBody>
      </p:sp>
    </p:spTree>
    <p:extLst>
      <p:ext uri="{BB962C8B-B14F-4D97-AF65-F5344CB8AC3E}">
        <p14:creationId xmlns:p14="http://schemas.microsoft.com/office/powerpoint/2010/main" val="1271101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4ECE25-5E8F-1E4F-A9E5-994D0B122387}"/>
              </a:ext>
            </a:extLst>
          </p:cNvPr>
          <p:cNvSpPr>
            <a:spLocks noGrp="1"/>
          </p:cNvSpPr>
          <p:nvPr>
            <p:ph type="title"/>
          </p:nvPr>
        </p:nvSpPr>
        <p:spPr/>
        <p:txBody>
          <a:bodyPr/>
          <a:lstStyle/>
          <a:p>
            <a:endParaRPr lang="de-DE" dirty="0"/>
          </a:p>
        </p:txBody>
      </p:sp>
      <p:sp>
        <p:nvSpPr>
          <p:cNvPr id="3" name="Inhaltsplatzhalter 2">
            <a:extLst>
              <a:ext uri="{FF2B5EF4-FFF2-40B4-BE49-F238E27FC236}">
                <a16:creationId xmlns:a16="http://schemas.microsoft.com/office/drawing/2014/main" id="{B8FC5561-635F-444F-82B4-9948B87FCE38}"/>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3754118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FB173106-03A6-E24C-B2D0-1940A5C5AB03}"/>
              </a:ext>
            </a:extLst>
          </p:cNvPr>
          <p:cNvPicPr>
            <a:picLocks noChangeAspect="1"/>
          </p:cNvPicPr>
          <p:nvPr/>
        </p:nvPicPr>
        <p:blipFill>
          <a:blip r:embed="rId3"/>
          <a:stretch>
            <a:fillRect/>
          </a:stretch>
        </p:blipFill>
        <p:spPr>
          <a:xfrm>
            <a:off x="9232374" y="2351008"/>
            <a:ext cx="2121426" cy="1188000"/>
          </a:xfrm>
          <a:prstGeom prst="rect">
            <a:avLst/>
          </a:prstGeom>
        </p:spPr>
      </p:pic>
      <p:sp>
        <p:nvSpPr>
          <p:cNvPr id="2" name="Titel 1">
            <a:extLst>
              <a:ext uri="{FF2B5EF4-FFF2-40B4-BE49-F238E27FC236}">
                <a16:creationId xmlns:a16="http://schemas.microsoft.com/office/drawing/2014/main" id="{81E8D1F0-4F64-C541-9608-BAF6699C49FB}"/>
              </a:ext>
            </a:extLst>
          </p:cNvPr>
          <p:cNvSpPr>
            <a:spLocks noGrp="1"/>
          </p:cNvSpPr>
          <p:nvPr>
            <p:ph type="title"/>
          </p:nvPr>
        </p:nvSpPr>
        <p:spPr/>
        <p:txBody>
          <a:bodyPr/>
          <a:lstStyle/>
          <a:p>
            <a:r>
              <a:rPr lang="de-DE" dirty="0">
                <a:solidFill>
                  <a:schemeClr val="accent1"/>
                </a:solidFill>
              </a:rPr>
              <a:t>Problem (</a:t>
            </a:r>
            <a:r>
              <a:rPr lang="de-DE" dirty="0" err="1">
                <a:solidFill>
                  <a:schemeClr val="accent1"/>
                </a:solidFill>
              </a:rPr>
              <a:t>david</a:t>
            </a:r>
            <a:r>
              <a:rPr lang="de-DE" dirty="0">
                <a:solidFill>
                  <a:schemeClr val="accent1"/>
                </a:solidFill>
              </a:rPr>
              <a:t>)</a:t>
            </a:r>
          </a:p>
        </p:txBody>
      </p:sp>
      <p:pic>
        <p:nvPicPr>
          <p:cNvPr id="5" name="Inhaltsplatzhalter 4">
            <a:extLst>
              <a:ext uri="{FF2B5EF4-FFF2-40B4-BE49-F238E27FC236}">
                <a16:creationId xmlns:a16="http://schemas.microsoft.com/office/drawing/2014/main" id="{09BAA358-A585-8C4E-A667-F829C50E96C1}"/>
              </a:ext>
            </a:extLst>
          </p:cNvPr>
          <p:cNvPicPr>
            <a:picLocks noGrp="1" noChangeAspect="1"/>
          </p:cNvPicPr>
          <p:nvPr>
            <p:ph idx="1"/>
          </p:nvPr>
        </p:nvPicPr>
        <p:blipFill>
          <a:blip r:embed="rId4"/>
          <a:stretch>
            <a:fillRect/>
          </a:stretch>
        </p:blipFill>
        <p:spPr>
          <a:xfrm>
            <a:off x="838200" y="2209499"/>
            <a:ext cx="2463800" cy="3289300"/>
          </a:xfrm>
        </p:spPr>
      </p:pic>
      <p:pic>
        <p:nvPicPr>
          <p:cNvPr id="7" name="Grafik 6">
            <a:extLst>
              <a:ext uri="{FF2B5EF4-FFF2-40B4-BE49-F238E27FC236}">
                <a16:creationId xmlns:a16="http://schemas.microsoft.com/office/drawing/2014/main" id="{6983284C-7224-0D44-AA2A-AC8C06B7AB58}"/>
              </a:ext>
            </a:extLst>
          </p:cNvPr>
          <p:cNvPicPr>
            <a:picLocks noChangeAspect="1"/>
          </p:cNvPicPr>
          <p:nvPr/>
        </p:nvPicPr>
        <p:blipFill>
          <a:blip r:embed="rId5"/>
          <a:stretch>
            <a:fillRect/>
          </a:stretch>
        </p:blipFill>
        <p:spPr>
          <a:xfrm>
            <a:off x="4894813" y="2727537"/>
            <a:ext cx="2006436" cy="1359199"/>
          </a:xfrm>
          <a:prstGeom prst="rect">
            <a:avLst/>
          </a:prstGeom>
        </p:spPr>
      </p:pic>
      <p:pic>
        <p:nvPicPr>
          <p:cNvPr id="9" name="Grafik 8">
            <a:extLst>
              <a:ext uri="{FF2B5EF4-FFF2-40B4-BE49-F238E27FC236}">
                <a16:creationId xmlns:a16="http://schemas.microsoft.com/office/drawing/2014/main" id="{DF2D6A57-F7A1-1047-B91C-9EC144A16486}"/>
              </a:ext>
            </a:extLst>
          </p:cNvPr>
          <p:cNvPicPr>
            <a:picLocks noChangeAspect="1"/>
          </p:cNvPicPr>
          <p:nvPr/>
        </p:nvPicPr>
        <p:blipFill>
          <a:blip r:embed="rId6"/>
          <a:stretch>
            <a:fillRect/>
          </a:stretch>
        </p:blipFill>
        <p:spPr>
          <a:xfrm>
            <a:off x="7861518" y="1707510"/>
            <a:ext cx="2088000" cy="1044000"/>
          </a:xfrm>
          <a:prstGeom prst="rect">
            <a:avLst/>
          </a:prstGeom>
        </p:spPr>
      </p:pic>
      <p:pic>
        <p:nvPicPr>
          <p:cNvPr id="15" name="Grafik 14">
            <a:extLst>
              <a:ext uri="{FF2B5EF4-FFF2-40B4-BE49-F238E27FC236}">
                <a16:creationId xmlns:a16="http://schemas.microsoft.com/office/drawing/2014/main" id="{17C19FA3-2F74-9C4D-ABB1-F776986798FD}"/>
              </a:ext>
            </a:extLst>
          </p:cNvPr>
          <p:cNvPicPr>
            <a:picLocks noChangeAspect="1"/>
          </p:cNvPicPr>
          <p:nvPr/>
        </p:nvPicPr>
        <p:blipFill>
          <a:blip r:embed="rId7"/>
          <a:stretch>
            <a:fillRect/>
          </a:stretch>
        </p:blipFill>
        <p:spPr>
          <a:xfrm>
            <a:off x="9189862" y="4128083"/>
            <a:ext cx="2163938" cy="1440000"/>
          </a:xfrm>
          <a:prstGeom prst="rect">
            <a:avLst/>
          </a:prstGeom>
        </p:spPr>
      </p:pic>
      <p:pic>
        <p:nvPicPr>
          <p:cNvPr id="11" name="Grafik 10">
            <a:extLst>
              <a:ext uri="{FF2B5EF4-FFF2-40B4-BE49-F238E27FC236}">
                <a16:creationId xmlns:a16="http://schemas.microsoft.com/office/drawing/2014/main" id="{028436C2-9F51-D84F-A778-C458899EE769}"/>
              </a:ext>
            </a:extLst>
          </p:cNvPr>
          <p:cNvPicPr>
            <a:picLocks noChangeAspect="1"/>
          </p:cNvPicPr>
          <p:nvPr/>
        </p:nvPicPr>
        <p:blipFill>
          <a:blip r:embed="rId8"/>
          <a:stretch>
            <a:fillRect/>
          </a:stretch>
        </p:blipFill>
        <p:spPr>
          <a:xfrm>
            <a:off x="7861518" y="3175829"/>
            <a:ext cx="1914095" cy="1296000"/>
          </a:xfrm>
          <a:prstGeom prst="rect">
            <a:avLst/>
          </a:prstGeom>
        </p:spPr>
      </p:pic>
    </p:spTree>
    <p:extLst>
      <p:ext uri="{BB962C8B-B14F-4D97-AF65-F5344CB8AC3E}">
        <p14:creationId xmlns:p14="http://schemas.microsoft.com/office/powerpoint/2010/main" val="2811918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D72558-A74C-AA4F-A287-F4D21E72D90B}"/>
              </a:ext>
            </a:extLst>
          </p:cNvPr>
          <p:cNvSpPr>
            <a:spLocks noGrp="1"/>
          </p:cNvSpPr>
          <p:nvPr>
            <p:ph type="title"/>
          </p:nvPr>
        </p:nvSpPr>
        <p:spPr/>
        <p:txBody>
          <a:bodyPr/>
          <a:lstStyle/>
          <a:p>
            <a:r>
              <a:rPr lang="de-DE" dirty="0">
                <a:solidFill>
                  <a:schemeClr val="accent1"/>
                </a:solidFill>
              </a:rPr>
              <a:t>As-</a:t>
            </a:r>
            <a:r>
              <a:rPr lang="de-DE" dirty="0" err="1">
                <a:solidFill>
                  <a:schemeClr val="accent1"/>
                </a:solidFill>
              </a:rPr>
              <a:t>is</a:t>
            </a:r>
            <a:endParaRPr lang="de-DE" dirty="0">
              <a:solidFill>
                <a:schemeClr val="accent1"/>
              </a:solidFill>
            </a:endParaRPr>
          </a:p>
        </p:txBody>
      </p:sp>
      <p:sp>
        <p:nvSpPr>
          <p:cNvPr id="3" name="Inhaltsplatzhalter 2">
            <a:extLst>
              <a:ext uri="{FF2B5EF4-FFF2-40B4-BE49-F238E27FC236}">
                <a16:creationId xmlns:a16="http://schemas.microsoft.com/office/drawing/2014/main" id="{B3985AB8-7AE3-A149-AF7E-140ACC8CF2D6}"/>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3151913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3181ED-4C3C-0848-87D0-6F8351DE30C8}"/>
              </a:ext>
            </a:extLst>
          </p:cNvPr>
          <p:cNvSpPr>
            <a:spLocks noGrp="1"/>
          </p:cNvSpPr>
          <p:nvPr>
            <p:ph type="title"/>
          </p:nvPr>
        </p:nvSpPr>
        <p:spPr/>
        <p:txBody>
          <a:bodyPr/>
          <a:lstStyle/>
          <a:p>
            <a:r>
              <a:rPr lang="de-DE" dirty="0">
                <a:solidFill>
                  <a:schemeClr val="accent1"/>
                </a:solidFill>
              </a:rPr>
              <a:t>Solution (Anton)</a:t>
            </a:r>
          </a:p>
        </p:txBody>
      </p:sp>
      <p:sp>
        <p:nvSpPr>
          <p:cNvPr id="3" name="Inhaltsplatzhalter 2">
            <a:extLst>
              <a:ext uri="{FF2B5EF4-FFF2-40B4-BE49-F238E27FC236}">
                <a16:creationId xmlns:a16="http://schemas.microsoft.com/office/drawing/2014/main" id="{9D226D79-B344-B74F-BA12-CA359C551904}"/>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17027714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2B0030-D79A-CF41-A999-769857AFEB2F}"/>
              </a:ext>
            </a:extLst>
          </p:cNvPr>
          <p:cNvSpPr>
            <a:spLocks noGrp="1"/>
          </p:cNvSpPr>
          <p:nvPr>
            <p:ph type="title"/>
          </p:nvPr>
        </p:nvSpPr>
        <p:spPr/>
        <p:txBody>
          <a:bodyPr/>
          <a:lstStyle/>
          <a:p>
            <a:r>
              <a:rPr lang="de-DE" dirty="0">
                <a:solidFill>
                  <a:schemeClr val="accent1"/>
                </a:solidFill>
              </a:rPr>
              <a:t>Business </a:t>
            </a:r>
            <a:r>
              <a:rPr lang="de-DE" dirty="0" err="1">
                <a:solidFill>
                  <a:schemeClr val="accent1"/>
                </a:solidFill>
              </a:rPr>
              <a:t>idea</a:t>
            </a:r>
            <a:r>
              <a:rPr lang="de-DE" dirty="0">
                <a:solidFill>
                  <a:schemeClr val="accent1"/>
                </a:solidFill>
              </a:rPr>
              <a:t> </a:t>
            </a:r>
          </a:p>
        </p:txBody>
      </p:sp>
      <p:sp>
        <p:nvSpPr>
          <p:cNvPr id="3" name="Inhaltsplatzhalter 2">
            <a:extLst>
              <a:ext uri="{FF2B5EF4-FFF2-40B4-BE49-F238E27FC236}">
                <a16:creationId xmlns:a16="http://schemas.microsoft.com/office/drawing/2014/main" id="{8CB10B93-6DB6-824C-B0C0-3480FB6BE8A7}"/>
              </a:ext>
            </a:extLst>
          </p:cNvPr>
          <p:cNvSpPr>
            <a:spLocks noGrp="1"/>
          </p:cNvSpPr>
          <p:nvPr>
            <p:ph idx="1"/>
          </p:nvPr>
        </p:nvSpPr>
        <p:spPr>
          <a:xfrm>
            <a:off x="132080" y="1981200"/>
            <a:ext cx="11653520" cy="4185919"/>
          </a:xfrm>
        </p:spPr>
        <p:txBody>
          <a:bodyPr>
            <a:normAutofit/>
          </a:bodyPr>
          <a:lstStyle/>
          <a:p>
            <a:r>
              <a:rPr lang="en-US" sz="1500" b="1" dirty="0"/>
              <a:t>The digitization of business processes, also in the audit business area</a:t>
            </a:r>
            <a:r>
              <a:rPr lang="en-US" sz="1500" dirty="0"/>
              <a:t>, brings with it many new challenges and opportunities. The current audit approach and audit processing, e.g. through the use of standard structures, document checks and invoice-specific requirements, are very work-intensive and almost inefficient. </a:t>
            </a:r>
            <a:r>
              <a:rPr lang="en-US" sz="1500" b="1" dirty="0"/>
              <a:t>In order to achieve the necessary complex regulations both from the point of view of the audit team and for the company to be audited, new support technologies are necessary for an efficient audit process. </a:t>
            </a:r>
          </a:p>
          <a:p>
            <a:r>
              <a:rPr lang="en-US" sz="1500" dirty="0"/>
              <a:t>To meet the necessary regular requirements, Banana Analytics offers the right solution for this requirement with new technology for the audit process. </a:t>
            </a:r>
            <a:r>
              <a:rPr lang="en-US" sz="1500" b="1" dirty="0"/>
              <a:t>Banana Analytics has bundled the data preparation requirements and implemented a tool to prepare the data more efficiently for the audits. </a:t>
            </a:r>
          </a:p>
          <a:p>
            <a:r>
              <a:rPr lang="en-US" sz="1500" b="1" dirty="0"/>
              <a:t>Banana Analytics' simple and useful solution controls </a:t>
            </a:r>
            <a:r>
              <a:rPr lang="en-US" sz="1500" dirty="0"/>
              <a:t>all the steps through the data analysis process. As a result, most of the manual steps can be automated. The solution allows the use of a mobile analysis solution or the installation directly on the client, without data loss. </a:t>
            </a:r>
          </a:p>
          <a:p>
            <a:endParaRPr lang="de-DE" dirty="0"/>
          </a:p>
        </p:txBody>
      </p:sp>
    </p:spTree>
    <p:extLst>
      <p:ext uri="{BB962C8B-B14F-4D97-AF65-F5344CB8AC3E}">
        <p14:creationId xmlns:p14="http://schemas.microsoft.com/office/powerpoint/2010/main" val="3734004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2B0030-D79A-CF41-A999-769857AFEB2F}"/>
              </a:ext>
            </a:extLst>
          </p:cNvPr>
          <p:cNvSpPr>
            <a:spLocks noGrp="1"/>
          </p:cNvSpPr>
          <p:nvPr>
            <p:ph type="title"/>
          </p:nvPr>
        </p:nvSpPr>
        <p:spPr/>
        <p:txBody>
          <a:bodyPr/>
          <a:lstStyle/>
          <a:p>
            <a:r>
              <a:rPr lang="de-DE" dirty="0">
                <a:solidFill>
                  <a:schemeClr val="accent1"/>
                </a:solidFill>
              </a:rPr>
              <a:t>Who </a:t>
            </a:r>
            <a:r>
              <a:rPr lang="de-DE" dirty="0" err="1">
                <a:solidFill>
                  <a:schemeClr val="accent1"/>
                </a:solidFill>
              </a:rPr>
              <a:t>is</a:t>
            </a:r>
            <a:r>
              <a:rPr lang="de-DE" dirty="0">
                <a:solidFill>
                  <a:schemeClr val="accent1"/>
                </a:solidFill>
              </a:rPr>
              <a:t> </a:t>
            </a:r>
            <a:r>
              <a:rPr lang="de-DE" dirty="0" err="1">
                <a:solidFill>
                  <a:schemeClr val="accent1"/>
                </a:solidFill>
              </a:rPr>
              <a:t>involved</a:t>
            </a:r>
            <a:r>
              <a:rPr lang="de-DE" dirty="0">
                <a:solidFill>
                  <a:schemeClr val="accent1"/>
                </a:solidFill>
              </a:rPr>
              <a:t> in </a:t>
            </a:r>
            <a:r>
              <a:rPr lang="de-DE" dirty="0" err="1">
                <a:solidFill>
                  <a:schemeClr val="accent1"/>
                </a:solidFill>
              </a:rPr>
              <a:t>the</a:t>
            </a:r>
            <a:r>
              <a:rPr lang="de-DE" dirty="0">
                <a:solidFill>
                  <a:schemeClr val="accent1"/>
                </a:solidFill>
              </a:rPr>
              <a:t> </a:t>
            </a:r>
            <a:r>
              <a:rPr lang="de-DE" dirty="0" err="1">
                <a:solidFill>
                  <a:schemeClr val="accent1"/>
                </a:solidFill>
              </a:rPr>
              <a:t>autit</a:t>
            </a:r>
            <a:r>
              <a:rPr lang="de-DE" dirty="0">
                <a:solidFill>
                  <a:schemeClr val="accent1"/>
                </a:solidFill>
              </a:rPr>
              <a:t> </a:t>
            </a:r>
            <a:r>
              <a:rPr lang="de-DE" dirty="0" err="1">
                <a:solidFill>
                  <a:schemeClr val="accent1"/>
                </a:solidFill>
              </a:rPr>
              <a:t>process</a:t>
            </a:r>
            <a:r>
              <a:rPr lang="de-DE" dirty="0">
                <a:solidFill>
                  <a:schemeClr val="accent1"/>
                </a:solidFill>
              </a:rPr>
              <a:t>?</a:t>
            </a:r>
          </a:p>
        </p:txBody>
      </p:sp>
      <p:sp>
        <p:nvSpPr>
          <p:cNvPr id="3" name="Inhaltsplatzhalter 2">
            <a:extLst>
              <a:ext uri="{FF2B5EF4-FFF2-40B4-BE49-F238E27FC236}">
                <a16:creationId xmlns:a16="http://schemas.microsoft.com/office/drawing/2014/main" id="{8CB10B93-6DB6-824C-B0C0-3480FB6BE8A7}"/>
              </a:ext>
            </a:extLst>
          </p:cNvPr>
          <p:cNvSpPr>
            <a:spLocks noGrp="1"/>
          </p:cNvSpPr>
          <p:nvPr>
            <p:ph idx="1"/>
          </p:nvPr>
        </p:nvSpPr>
        <p:spPr>
          <a:xfrm>
            <a:off x="132080" y="1981200"/>
            <a:ext cx="11653520" cy="4185919"/>
          </a:xfrm>
        </p:spPr>
        <p:txBody>
          <a:bodyPr>
            <a:normAutofit fontScale="70000" lnSpcReduction="20000"/>
          </a:bodyPr>
          <a:lstStyle/>
          <a:p>
            <a:pPr marL="0" indent="0">
              <a:buNone/>
            </a:pPr>
            <a:r>
              <a:rPr lang="en-US" sz="2200" dirty="0"/>
              <a:t>To get a better understanding about the different stakeholders, which will be involved in our business idea, we would like to describe this stakeholder firstly. </a:t>
            </a:r>
          </a:p>
          <a:p>
            <a:endParaRPr lang="en-US" sz="2200" dirty="0"/>
          </a:p>
          <a:p>
            <a:r>
              <a:rPr lang="en-US" sz="2200" b="1" dirty="0"/>
              <a:t>Audit team (client)</a:t>
            </a:r>
          </a:p>
          <a:p>
            <a:pPr marL="0" indent="0">
              <a:buNone/>
            </a:pPr>
            <a:r>
              <a:rPr lang="en-US" sz="2200" dirty="0"/>
              <a:t>Auditors perform (internal) financial and risk management audits and independent statutory (external) financial audits of commercial and public sector organizations. Auditors assess local and central government departments with the aim of improving efficiency and effectiveness.</a:t>
            </a:r>
          </a:p>
          <a:p>
            <a:endParaRPr lang="en-US" sz="2200" b="1" dirty="0"/>
          </a:p>
          <a:p>
            <a:r>
              <a:rPr lang="en-US" sz="2200" b="1" dirty="0"/>
              <a:t>Company, which will be audited</a:t>
            </a:r>
          </a:p>
          <a:p>
            <a:pPr marL="0" indent="0">
              <a:buNone/>
            </a:pPr>
            <a:r>
              <a:rPr lang="en-US" sz="2200" dirty="0"/>
              <a:t>The process audit is part of a company's QM system and should lead to capable and controlled processes that are robust against disturbance variables. The subject of the audit is the product development process/series production or a service development process/service provision. </a:t>
            </a:r>
          </a:p>
          <a:p>
            <a:endParaRPr lang="en-US" sz="2200" b="1" dirty="0"/>
          </a:p>
          <a:p>
            <a:r>
              <a:rPr lang="en-US" sz="2200" b="1" dirty="0"/>
              <a:t>Banana Analytics (Service provider with the analytics tool)</a:t>
            </a:r>
          </a:p>
          <a:p>
            <a:pPr marL="0" indent="0">
              <a:buNone/>
            </a:pPr>
            <a:r>
              <a:rPr lang="en-US" sz="2200" dirty="0"/>
              <a:t>Banana Analytics offers the right solution for this requirement with new technology for the audit process. Banana Analytics has bundled the data preparation requirements and implemented a tool to prepare the data more efficiently for the audits.</a:t>
            </a:r>
            <a:endParaRPr lang="de-DE" dirty="0"/>
          </a:p>
        </p:txBody>
      </p:sp>
    </p:spTree>
    <p:extLst>
      <p:ext uri="{BB962C8B-B14F-4D97-AF65-F5344CB8AC3E}">
        <p14:creationId xmlns:p14="http://schemas.microsoft.com/office/powerpoint/2010/main" val="35932613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3181ED-4C3C-0848-87D0-6F8351DE30C8}"/>
              </a:ext>
            </a:extLst>
          </p:cNvPr>
          <p:cNvSpPr>
            <a:spLocks noGrp="1"/>
          </p:cNvSpPr>
          <p:nvPr>
            <p:ph type="title"/>
          </p:nvPr>
        </p:nvSpPr>
        <p:spPr/>
        <p:txBody>
          <a:bodyPr/>
          <a:lstStyle/>
          <a:p>
            <a:r>
              <a:rPr lang="de-DE" dirty="0">
                <a:solidFill>
                  <a:schemeClr val="accent1"/>
                </a:solidFill>
              </a:rPr>
              <a:t>Live </a:t>
            </a:r>
            <a:r>
              <a:rPr lang="de-DE" dirty="0" err="1">
                <a:solidFill>
                  <a:schemeClr val="accent1"/>
                </a:solidFill>
              </a:rPr>
              <a:t>demo</a:t>
            </a:r>
            <a:endParaRPr lang="de-DE" dirty="0">
              <a:solidFill>
                <a:schemeClr val="accent1"/>
              </a:solidFill>
            </a:endParaRPr>
          </a:p>
        </p:txBody>
      </p:sp>
      <p:sp>
        <p:nvSpPr>
          <p:cNvPr id="3" name="Inhaltsplatzhalter 2">
            <a:extLst>
              <a:ext uri="{FF2B5EF4-FFF2-40B4-BE49-F238E27FC236}">
                <a16:creationId xmlns:a16="http://schemas.microsoft.com/office/drawing/2014/main" id="{9D226D79-B344-B74F-BA12-CA359C551904}"/>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414343620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tz">
  <a:themeElements>
    <a:clrScheme name="Gelb">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Netz">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Netz">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{F1888E61-6A5E-2847-AADF-0E7D491C4413}tf10001063</Template>
  <TotalTime>0</TotalTime>
  <Words>515</Words>
  <Application>Microsoft Macintosh PowerPoint</Application>
  <PresentationFormat>Breitbild</PresentationFormat>
  <Paragraphs>39</Paragraphs>
  <Slides>10</Slides>
  <Notes>3</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10</vt:i4>
      </vt:variant>
    </vt:vector>
  </HeadingPairs>
  <TitlesOfParts>
    <vt:vector size="14" baseType="lpstr">
      <vt:lpstr>Arial</vt:lpstr>
      <vt:lpstr>Calibri</vt:lpstr>
      <vt:lpstr>Century Gothic</vt:lpstr>
      <vt:lpstr>Netz</vt:lpstr>
      <vt:lpstr>PowerPoint-Präsentation</vt:lpstr>
      <vt:lpstr>Project team </vt:lpstr>
      <vt:lpstr>PowerPoint-Präsentation</vt:lpstr>
      <vt:lpstr>Problem (david)</vt:lpstr>
      <vt:lpstr>As-is</vt:lpstr>
      <vt:lpstr>Solution (Anton)</vt:lpstr>
      <vt:lpstr>Business idea </vt:lpstr>
      <vt:lpstr>Who is involved in the autit process?</vt:lpstr>
      <vt:lpstr>Live demo</vt:lpstr>
      <vt:lpstr>PowerPoint-Präsentation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BananaAnalytics</dc:title>
  <dc:creator>Rahel Wehrli</dc:creator>
  <cp:lastModifiedBy>Rahel Wehrli</cp:lastModifiedBy>
  <cp:revision>27</cp:revision>
  <dcterms:created xsi:type="dcterms:W3CDTF">2019-04-04T08:58:38Z</dcterms:created>
  <dcterms:modified xsi:type="dcterms:W3CDTF">2019-05-16T08:07:49Z</dcterms:modified>
</cp:coreProperties>
</file>

<file path=docProps/thumbnail.jpeg>
</file>